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770" r:id="rId2"/>
    <p:sldId id="760" r:id="rId3"/>
    <p:sldId id="821" r:id="rId4"/>
    <p:sldId id="832" r:id="rId5"/>
    <p:sldId id="825" r:id="rId6"/>
    <p:sldId id="824" r:id="rId7"/>
    <p:sldId id="846" r:id="rId8"/>
    <p:sldId id="847" r:id="rId9"/>
    <p:sldId id="829" r:id="rId10"/>
    <p:sldId id="851" r:id="rId11"/>
    <p:sldId id="858" r:id="rId12"/>
    <p:sldId id="852" r:id="rId13"/>
    <p:sldId id="853" r:id="rId14"/>
    <p:sldId id="860" r:id="rId15"/>
    <p:sldId id="861" r:id="rId16"/>
    <p:sldId id="863" r:id="rId17"/>
    <p:sldId id="849" r:id="rId18"/>
    <p:sldId id="854" r:id="rId19"/>
    <p:sldId id="862" r:id="rId20"/>
    <p:sldId id="855" r:id="rId21"/>
    <p:sldId id="856" r:id="rId22"/>
    <p:sldId id="857" r:id="rId23"/>
    <p:sldId id="7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等线 Light" panose="02010600030101010101" pitchFamily="2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1" clrIdx="0"/>
  <p:cmAuthor id="7" name="1206988966@qq.com" initials="1" lastIdx="1" clrIdx="2"/>
  <p:cmAuthor id="1" name="Wangzhi gang" initials="Wg" lastIdx="1" clrIdx="0"/>
  <p:cmAuthor id="8" name="姜伟光" initials="姜" lastIdx="1" clrIdx="0"/>
  <p:cmAuthor id="2" name="作者" initials="A" lastIdx="1" clrIdx="1"/>
  <p:cmAuthor id="3" name="lenovo" initials="l" lastIdx="6" clrIdx="2"/>
  <p:cmAuthor id="10" name="消夏" initials="消" lastIdx="1" clrIdx="9"/>
  <p:cmAuthor id="4" name="Administrator" initials="A" lastIdx="4" clrIdx="3"/>
  <p:cmAuthor id="11" name="温瑶" initials="温瑶" lastIdx="1" clrIdx="10">
    <p:extLst>
      <p:ext uri="{19B8F6BF-5375-455C-9EA6-DF929625EA0E}">
        <p15:presenceInfo xmlns:p15="http://schemas.microsoft.com/office/powerpoint/2012/main" userId="b691256f10e73327" providerId="Windows Live"/>
      </p:ext>
    </p:extLst>
  </p:cmAuthor>
  <p:cmAuthor id="5" name="宋洁然" initials="宋" lastIdx="2" clrIdx="1"/>
  <p:cmAuthor id="12" name="Zhou xy" initials="Zx" lastIdx="1" clrIdx="11">
    <p:extLst>
      <p:ext uri="{19B8F6BF-5375-455C-9EA6-DF929625EA0E}">
        <p15:presenceInfo xmlns:p15="http://schemas.microsoft.com/office/powerpoint/2012/main" userId="fc9b954701b8ee88" providerId="Windows Live"/>
      </p:ext>
    </p:extLst>
  </p:cmAuthor>
  <p:cmAuthor id="6" name="ming qiu" initials="m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77D"/>
    <a:srgbClr val="FFFFFF"/>
    <a:srgbClr val="2E75B6"/>
    <a:srgbClr val="99CDFF"/>
    <a:srgbClr val="FFCCCB"/>
    <a:srgbClr val="E6E6E6"/>
    <a:srgbClr val="CDFFFF"/>
    <a:srgbClr val="8FAADC"/>
    <a:srgbClr val="309049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1" autoAdjust="0"/>
    <p:restoredTop sz="94484" autoAdjust="0"/>
  </p:normalViewPr>
  <p:slideViewPr>
    <p:cSldViewPr snapToGrid="0">
      <p:cViewPr varScale="1">
        <p:scale>
          <a:sx n="121" d="100"/>
          <a:sy n="121" d="100"/>
        </p:scale>
        <p:origin x="682" y="86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8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7T04:29:07.5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15,'85'-14,"-26"21,-19 0,377 2,-255-11,-74 1,92 2,-96 7,-32-2,-25-2,35 0,221-11,-255 7,-22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154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762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37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273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61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809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30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/>
              <a:t>fm</a:t>
            </a:r>
            <a:r>
              <a:rPr lang="zh-CN" altLang="en-US" dirty="0"/>
              <a:t>和</a:t>
            </a:r>
            <a:r>
              <a:rPr lang="en-US" altLang="zh-CN" dirty="0"/>
              <a:t>fs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984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021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64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896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30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715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526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090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9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12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251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17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52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19A2-860C-4C2E-862C-9BE61AD9FF0C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3DF6F-A320-47CB-8631-288D3E54AB17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0C16A-A131-4374-B991-3372B3BD7A14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24343-5CEE-42DA-9984-EEAE52E20B33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31A5-8B07-4117-8E66-2BCFF5A2AF7B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BCB13-033A-4B01-A087-AD19D7BB1D95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CD888-19D2-4365-8436-0BAF36A219DA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5AC1F-A5BE-4381-B668-49F58746DF6C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CA59-C377-459C-835A-0FA1ABF76B1F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199C-26D5-4D64-B4D7-70C3ED72ECE2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402E-004B-4D9E-ADBB-4F5016D2A891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E88EB-D81E-4670-83D8-89240CA0E435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303BD-27E7-44B1-9354-C9A836F9E9C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0" y="-101132"/>
            <a:ext cx="12192001" cy="3428999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17" name="TextBox 8"/>
          <p:cNvSpPr txBox="1"/>
          <p:nvPr/>
        </p:nvSpPr>
        <p:spPr>
          <a:xfrm>
            <a:off x="617549" y="1063189"/>
            <a:ext cx="10956897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PartialFed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Cross-Domain Personalized Federated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Learning via Partial Initialization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51946" y="4431315"/>
            <a:ext cx="2288105" cy="1385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周新阳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6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2022.11.13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0973" y="135230"/>
            <a:ext cx="1717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UNIC</a:t>
            </a:r>
            <a:r>
              <a:rPr lang="zh-CN" altLang="en-US" sz="2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7727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en-US" altLang="zh-CN" sz="2800" dirty="0">
                <a:sym typeface="+mn-lt"/>
              </a:rPr>
              <a:t>-Fix</a:t>
            </a:r>
          </a:p>
          <a:p>
            <a:endParaRPr lang="en-US" altLang="zh-CN" sz="2800" dirty="0"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10</a:t>
            </a:fld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BEAC84A-0F1F-BA78-D7CB-DC8DBB2D94B2}"/>
              </a:ext>
            </a:extLst>
          </p:cNvPr>
          <p:cNvGrpSpPr/>
          <p:nvPr/>
        </p:nvGrpSpPr>
        <p:grpSpPr>
          <a:xfrm>
            <a:off x="2100586" y="1469380"/>
            <a:ext cx="2669633" cy="5007906"/>
            <a:chOff x="1816611" y="817663"/>
            <a:chExt cx="3051728" cy="57246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20C617F-7AC7-7138-3D02-08CFFC71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611" y="817663"/>
              <a:ext cx="3051728" cy="572466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9A83C4-719F-E6AC-CA88-FBD0062A45D8}"/>
                </a:ext>
              </a:extLst>
            </p:cNvPr>
            <p:cNvSpPr/>
            <p:nvPr/>
          </p:nvSpPr>
          <p:spPr>
            <a:xfrm>
              <a:off x="1816611" y="2900272"/>
              <a:ext cx="3051728" cy="9962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DD8D2D1-455E-5E50-FB96-4F679E404D9E}"/>
                </a:ext>
              </a:extLst>
            </p:cNvPr>
            <p:cNvSpPr/>
            <p:nvPr/>
          </p:nvSpPr>
          <p:spPr>
            <a:xfrm>
              <a:off x="1816611" y="1835625"/>
              <a:ext cx="3051728" cy="9962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FD4BED-1439-01B3-838C-0559680A4859}"/>
                </a:ext>
              </a:extLst>
            </p:cNvPr>
            <p:cNvSpPr/>
            <p:nvPr/>
          </p:nvSpPr>
          <p:spPr>
            <a:xfrm>
              <a:off x="1816611" y="3964919"/>
              <a:ext cx="3051728" cy="9962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6A435C9-AC5C-398A-E3A1-787F0F678254}"/>
                </a:ext>
              </a:extLst>
            </p:cNvPr>
            <p:cNvSpPr/>
            <p:nvPr/>
          </p:nvSpPr>
          <p:spPr>
            <a:xfrm>
              <a:off x="1816611" y="5029566"/>
              <a:ext cx="3051728" cy="9962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6739DA-6450-FE22-EFD5-32551F763043}"/>
              </a:ext>
            </a:extLst>
          </p:cNvPr>
          <p:cNvGrpSpPr/>
          <p:nvPr/>
        </p:nvGrpSpPr>
        <p:grpSpPr>
          <a:xfrm rot="16200000">
            <a:off x="6954092" y="1478930"/>
            <a:ext cx="3575016" cy="4684358"/>
            <a:chOff x="6305266" y="891321"/>
            <a:chExt cx="4256534" cy="557735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5AC645-E46F-09B1-201C-67517E29E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598470" y="2084945"/>
              <a:ext cx="5577354" cy="3190105"/>
            </a:xfrm>
            <a:prstGeom prst="rect">
              <a:avLst/>
            </a:prstGeom>
          </p:spPr>
        </p:pic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63A4D233-52D2-04BC-9783-1C44247D29E0}"/>
                </a:ext>
              </a:extLst>
            </p:cNvPr>
            <p:cNvSpPr/>
            <p:nvPr/>
          </p:nvSpPr>
          <p:spPr>
            <a:xfrm>
              <a:off x="6305266" y="2108579"/>
              <a:ext cx="580030" cy="3589361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Bottom-up</a:t>
              </a:r>
              <a:endParaRPr lang="zh-CN" altLang="en-US" dirty="0"/>
            </a:p>
          </p:txBody>
        </p:sp>
        <p:sp>
          <p:nvSpPr>
            <p:cNvPr id="22" name="箭头: 上 21">
              <a:extLst>
                <a:ext uri="{FF2B5EF4-FFF2-40B4-BE49-F238E27FC236}">
                  <a16:creationId xmlns:a16="http://schemas.microsoft.com/office/drawing/2014/main" id="{C91E87D4-598B-EECD-EE65-DEE3F356E00B}"/>
                </a:ext>
              </a:extLst>
            </p:cNvPr>
            <p:cNvSpPr/>
            <p:nvPr/>
          </p:nvSpPr>
          <p:spPr>
            <a:xfrm>
              <a:off x="9982200" y="2108579"/>
              <a:ext cx="579600" cy="3589200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dirty="0"/>
                <a:t>Top-down</a:t>
              </a:r>
              <a:endParaRPr lang="zh-CN" altLang="en-US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BE13DC3-8539-C43C-2BB6-B1A59475AAF5}"/>
              </a:ext>
            </a:extLst>
          </p:cNvPr>
          <p:cNvSpPr txBox="1"/>
          <p:nvPr/>
        </p:nvSpPr>
        <p:spPr>
          <a:xfrm>
            <a:off x="247693" y="957602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Bottom-up </a:t>
            </a:r>
            <a:r>
              <a:rPr lang="en-US" altLang="zh-CN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Top-down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9338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Bottom-up </a:t>
            </a:r>
            <a:r>
              <a:rPr lang="en-US" altLang="zh-CN" sz="2800" dirty="0" err="1">
                <a:sym typeface="+mn-lt"/>
              </a:rPr>
              <a:t>v.s</a:t>
            </a:r>
            <a:r>
              <a:rPr lang="en-US" altLang="zh-CN" sz="2800" dirty="0">
                <a:sym typeface="+mn-lt"/>
              </a:rPr>
              <a:t>. Top-down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935C84-DAD3-E6DD-CF17-8B9CDD53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320618"/>
            <a:ext cx="6427005" cy="202383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18D3F4F-18FA-9E0A-79F2-688290C8475A}"/>
              </a:ext>
            </a:extLst>
          </p:cNvPr>
          <p:cNvSpPr txBox="1"/>
          <p:nvPr/>
        </p:nvSpPr>
        <p:spPr>
          <a:xfrm>
            <a:off x="513770" y="951286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Office-Home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CA2693-593D-6048-AF8C-87495775B7CE}"/>
              </a:ext>
            </a:extLst>
          </p:cNvPr>
          <p:cNvGrpSpPr/>
          <p:nvPr/>
        </p:nvGrpSpPr>
        <p:grpSpPr>
          <a:xfrm>
            <a:off x="717550" y="4017164"/>
            <a:ext cx="12578733" cy="2803524"/>
            <a:chOff x="1070733" y="1300845"/>
            <a:chExt cx="12578733" cy="280352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7C4738-E7DC-465C-E4B8-86539448160E}"/>
                </a:ext>
              </a:extLst>
            </p:cNvPr>
            <p:cNvGrpSpPr/>
            <p:nvPr/>
          </p:nvGrpSpPr>
          <p:grpSpPr>
            <a:xfrm>
              <a:off x="1070733" y="1300845"/>
              <a:ext cx="10050534" cy="2251980"/>
              <a:chOff x="908605" y="3959306"/>
              <a:chExt cx="10050534" cy="225198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D242595-62B2-8852-496E-FB19B0FBD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97" r="86"/>
              <a:stretch/>
            </p:blipFill>
            <p:spPr>
              <a:xfrm>
                <a:off x="908605" y="3959306"/>
                <a:ext cx="10050534" cy="2251980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83B78B3-A1F0-50F2-75F9-3ADE6714381A}"/>
                  </a:ext>
                </a:extLst>
              </p:cNvPr>
              <p:cNvGrpSpPr/>
              <p:nvPr/>
            </p:nvGrpSpPr>
            <p:grpSpPr>
              <a:xfrm>
                <a:off x="2021327" y="3959307"/>
                <a:ext cx="7875574" cy="391237"/>
                <a:chOff x="2021327" y="3959307"/>
                <a:chExt cx="7875574" cy="391237"/>
              </a:xfrm>
            </p:grpSpPr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00A5A6B2-6218-0197-4F13-B4992CFBE0A3}"/>
                    </a:ext>
                  </a:extLst>
                </p:cNvPr>
                <p:cNvSpPr/>
                <p:nvPr/>
              </p:nvSpPr>
              <p:spPr>
                <a:xfrm>
                  <a:off x="2021327" y="3959307"/>
                  <a:ext cx="2939634" cy="3875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0CF42103-7898-6A2D-6544-F0BAB8FB8875}"/>
                    </a:ext>
                  </a:extLst>
                </p:cNvPr>
                <p:cNvSpPr/>
                <p:nvPr/>
              </p:nvSpPr>
              <p:spPr>
                <a:xfrm>
                  <a:off x="6957267" y="3963038"/>
                  <a:ext cx="2939634" cy="387506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4A1E13-A6FC-78E7-AC49-B84787894A70}"/>
                </a:ext>
              </a:extLst>
            </p:cNvPr>
            <p:cNvSpPr txBox="1"/>
            <p:nvPr/>
          </p:nvSpPr>
          <p:spPr>
            <a:xfrm>
              <a:off x="2529953" y="3735037"/>
              <a:ext cx="6151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自下而上的加载策略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75C13BF-7B42-7CE4-10F1-07F794D81331}"/>
                </a:ext>
              </a:extLst>
            </p:cNvPr>
            <p:cNvSpPr txBox="1"/>
            <p:nvPr/>
          </p:nvSpPr>
          <p:spPr>
            <a:xfrm>
              <a:off x="7497738" y="3735037"/>
              <a:ext cx="6151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自上而上的加载策略</a:t>
              </a:r>
              <a:endParaRPr lang="zh-CN" altLang="en-US" dirty="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9B39A2E-375F-88C6-1A48-F495A7654C1D}"/>
              </a:ext>
            </a:extLst>
          </p:cNvPr>
          <p:cNvSpPr txBox="1"/>
          <p:nvPr/>
        </p:nvSpPr>
        <p:spPr>
          <a:xfrm>
            <a:off x="533400" y="3529121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14B2DF-B174-7AC9-78FE-83BE01174A7D}"/>
              </a:ext>
            </a:extLst>
          </p:cNvPr>
          <p:cNvSpPr txBox="1"/>
          <p:nvPr/>
        </p:nvSpPr>
        <p:spPr>
          <a:xfrm>
            <a:off x="7464916" y="1307696"/>
            <a:ext cx="37075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Office Home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数据集，包含四个领域：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艺术、剪贴画、产品和真实世界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。所有域在办公室和家庭中共享相同的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个典型类别。每个域平均有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个图像。每个客户端使用一个域作为其私有数据，总共有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个客户端。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687CD8-C65A-E893-7AFD-3305F78C7665}"/>
              </a:ext>
            </a:extLst>
          </p:cNvPr>
          <p:cNvSpPr/>
          <p:nvPr/>
        </p:nvSpPr>
        <p:spPr>
          <a:xfrm>
            <a:off x="5032191" y="4844641"/>
            <a:ext cx="580334" cy="101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D9E388-82BC-FF23-A703-C236F8AAF35C}"/>
              </a:ext>
            </a:extLst>
          </p:cNvPr>
          <p:cNvSpPr/>
          <p:nvPr/>
        </p:nvSpPr>
        <p:spPr>
          <a:xfrm>
            <a:off x="9982200" y="4844641"/>
            <a:ext cx="580334" cy="101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7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Batch Normalization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B18DCD-74E0-CACF-AE22-C4C0C6217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90" y="2194037"/>
            <a:ext cx="6921373" cy="16820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1B93935-9401-4A93-2FD1-D79FEC3630A1}"/>
              </a:ext>
            </a:extLst>
          </p:cNvPr>
          <p:cNvSpPr txBox="1"/>
          <p:nvPr/>
        </p:nvSpPr>
        <p:spPr>
          <a:xfrm>
            <a:off x="717550" y="4649170"/>
            <a:ext cx="11278098" cy="46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未加载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可以将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FedAvg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75.44%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大幅提高到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80.32%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，提高了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4.88%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58E9C1-CF1E-A1A6-3217-D1AB1C43002D}"/>
              </a:ext>
            </a:extLst>
          </p:cNvPr>
          <p:cNvSpPr txBox="1"/>
          <p:nvPr/>
        </p:nvSpPr>
        <p:spPr>
          <a:xfrm>
            <a:off x="430080" y="1051659"/>
            <a:ext cx="9186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Batch Normalization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层加载策略如何影响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PFL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1E5A75-A7EA-D628-B971-56B779DFF55A}"/>
              </a:ext>
            </a:extLst>
          </p:cNvPr>
          <p:cNvSpPr/>
          <p:nvPr/>
        </p:nvSpPr>
        <p:spPr>
          <a:xfrm>
            <a:off x="8437472" y="2746443"/>
            <a:ext cx="736025" cy="978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266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Skip Loading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E376A5-5589-BAD7-FD51-853FF4399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34593"/>
            <a:ext cx="4651118" cy="267880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3955F72-D94C-9A7C-CDE9-DCBE7219D20B}"/>
              </a:ext>
            </a:extLst>
          </p:cNvPr>
          <p:cNvGrpSpPr/>
          <p:nvPr/>
        </p:nvGrpSpPr>
        <p:grpSpPr>
          <a:xfrm>
            <a:off x="5528228" y="2396735"/>
            <a:ext cx="6390740" cy="2754524"/>
            <a:chOff x="349250" y="3361124"/>
            <a:chExt cx="6390740" cy="275452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A3289C5-8810-88E5-0928-522BE39F2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0" y="3361124"/>
              <a:ext cx="6390740" cy="2754524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D965C3-C0F3-6A21-24FE-1ED1FC1E8DAA}"/>
                </a:ext>
              </a:extLst>
            </p:cNvPr>
            <p:cNvSpPr/>
            <p:nvPr/>
          </p:nvSpPr>
          <p:spPr>
            <a:xfrm>
              <a:off x="607508" y="5322627"/>
              <a:ext cx="5827411" cy="5868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FFFF00"/>
                </a:highlight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2D51B69-0F14-5F17-1747-387F687B4160}"/>
                    </a:ext>
                  </a:extLst>
                </p14:cNvPr>
                <p14:cNvContentPartPr/>
                <p14:nvPr/>
              </p14:nvContentPartPr>
              <p14:xfrm>
                <a:off x="5763200" y="5160860"/>
                <a:ext cx="566640" cy="158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2D51B69-0F14-5F17-1747-387F687B41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09200" y="5052860"/>
                  <a:ext cx="674280" cy="231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BE0FD9B-9908-3CDD-0FE6-9528E2382DB4}"/>
                </a:ext>
              </a:extLst>
            </p:cNvPr>
            <p:cNvSpPr/>
            <p:nvPr/>
          </p:nvSpPr>
          <p:spPr>
            <a:xfrm>
              <a:off x="5696894" y="3948576"/>
              <a:ext cx="738025" cy="10821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625F2BF-D787-1C80-2F55-6C071B3B10CC}"/>
              </a:ext>
            </a:extLst>
          </p:cNvPr>
          <p:cNvSpPr txBox="1"/>
          <p:nvPr/>
        </p:nvSpPr>
        <p:spPr>
          <a:xfrm>
            <a:off x="430080" y="1051659"/>
            <a:ext cx="9186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en-US" altLang="zh-CN" b="1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PartialFed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skip loading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表现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69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en-US" altLang="zh-CN" sz="2800" dirty="0">
                <a:sym typeface="+mn-lt"/>
              </a:rPr>
              <a:t>-Adaptive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DB3F16-F90F-6CDA-7AB8-2892E93DE6A1}"/>
                  </a:ext>
                </a:extLst>
              </p:cNvPr>
              <p:cNvSpPr txBox="1"/>
              <p:nvPr/>
            </p:nvSpPr>
            <p:spPr>
              <a:xfrm>
                <a:off x="435022" y="1235338"/>
                <a:ext cx="11174705" cy="891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PartialFed Fix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的搜索复杂度太高，具有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的复杂度（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为层的数量），考虑时间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和客户端数量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b="0" i="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，复杂度就达到了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0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在这么大的空间里，很难找到最佳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PartialFed</a:t>
                </a: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-Fix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7DB3F16-F90F-6CDA-7AB8-2892E93D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2" y="1235338"/>
                <a:ext cx="11174705" cy="891975"/>
              </a:xfrm>
              <a:prstGeom prst="rect">
                <a:avLst/>
              </a:prstGeom>
              <a:blipFill>
                <a:blip r:embed="rId3"/>
                <a:stretch>
                  <a:fillRect l="-327" r="-491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3F3C7B-2731-A63E-B08E-612CE37CEE5D}"/>
                  </a:ext>
                </a:extLst>
              </p:cNvPr>
              <p:cNvSpPr txBox="1"/>
              <p:nvPr/>
            </p:nvSpPr>
            <p:spPr>
              <a:xfrm>
                <a:off x="435022" y="2291386"/>
                <a:ext cx="11105337" cy="874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提出了一种可学习的加载策略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——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PartialFed Adaptive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。主要思想是通过数据驱动的方法学习初始化策略，该方法自适应地选择在给定特定客户端的情况下全局加载哪些参数。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3F3C7B-2731-A63E-B08E-612CE37C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2" y="2291386"/>
                <a:ext cx="11105337" cy="874407"/>
              </a:xfrm>
              <a:prstGeom prst="rect">
                <a:avLst/>
              </a:prstGeom>
              <a:blipFill>
                <a:blip r:embed="rId4"/>
                <a:stretch>
                  <a:fillRect l="-329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E5782EB-D924-FEBD-E5C1-EA2987600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460" y="3994631"/>
            <a:ext cx="6005080" cy="6858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C80EC6-0D0F-9F27-0825-55E5C6D3872F}"/>
              </a:ext>
            </a:extLst>
          </p:cNvPr>
          <p:cNvSpPr txBox="1"/>
          <p:nvPr/>
        </p:nvSpPr>
        <p:spPr>
          <a:xfrm>
            <a:off x="435022" y="3432412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该算法的目标是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最小化客户端</a:t>
            </a:r>
            <a:r>
              <a:rPr lang="en-US" altLang="zh-CN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上的损失函数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47495-637F-6245-301E-33EC010C050F}"/>
                  </a:ext>
                </a:extLst>
              </p:cNvPr>
              <p:cNvSpPr txBox="1"/>
              <p:nvPr/>
            </p:nvSpPr>
            <p:spPr>
              <a:xfrm>
                <a:off x="906199" y="5147484"/>
                <a:ext cx="9466833" cy="371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上式中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p>
                    </m:sSubSup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第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t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轮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联合迭代训练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得到的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本地</m:t>
                    </m:r>
                    <m:r>
                      <a:rPr lang="zh-CN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模型，</m:t>
                    </m:r>
                    <m:sSub>
                      <m:sSubPr>
                        <m:ctrlPr>
                          <a:rPr lang="zh-CN" alt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zh-CN" altLang="en-US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是全局模型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𝐷𝑐</m:t>
                    </m:r>
                    <m:r>
                      <a:rPr lang="zh-CN" altLang="en-US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</m:t>
                    </m:r>
                    <m:r>
                      <a:rPr lang="zh-CN" alt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用户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的私有数据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EC47495-637F-6245-301E-33EC010C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99" y="5147484"/>
                <a:ext cx="9466833" cy="371640"/>
              </a:xfrm>
              <a:prstGeom prst="rect">
                <a:avLst/>
              </a:prstGeom>
              <a:blipFill>
                <a:blip r:embed="rId6"/>
                <a:stretch>
                  <a:fillRect l="-258" t="-819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8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en-US" altLang="zh-CN" sz="2800" dirty="0">
                <a:sym typeface="+mn-lt"/>
              </a:rPr>
              <a:t>-Adaptive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15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748A33-565B-D45C-E120-B59E458532BA}"/>
              </a:ext>
            </a:extLst>
          </p:cNvPr>
          <p:cNvGrpSpPr/>
          <p:nvPr/>
        </p:nvGrpSpPr>
        <p:grpSpPr>
          <a:xfrm>
            <a:off x="349250" y="3279473"/>
            <a:ext cx="8429645" cy="1635288"/>
            <a:chOff x="471891" y="1169874"/>
            <a:chExt cx="8429645" cy="163528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976C29F-D248-7480-B156-A8C86B9368FA}"/>
                </a:ext>
              </a:extLst>
            </p:cNvPr>
            <p:cNvSpPr txBox="1"/>
            <p:nvPr/>
          </p:nvSpPr>
          <p:spPr>
            <a:xfrm>
              <a:off x="471891" y="1169874"/>
              <a:ext cx="6151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</a:t>
              </a:r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可微分训练，使用</a:t>
              </a:r>
              <a:r>
                <a:rPr lang="zh-CN" altLang="en-US" b="0" i="0" dirty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重参数化技巧</a:t>
              </a:r>
              <a:r>
                <a:rPr lang="zh-CN" altLang="en-US" b="0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dirty="0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94997F7-ADD3-668E-8BE7-51819233F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446" y="1612187"/>
              <a:ext cx="5867090" cy="11929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7F5E8D-AE23-5BF7-E033-AB8DE331B115}"/>
                  </a:ext>
                </a:extLst>
              </p:cNvPr>
              <p:cNvSpPr txBox="1"/>
              <p:nvPr/>
            </p:nvSpPr>
            <p:spPr>
              <a:xfrm>
                <a:off x="349250" y="2187237"/>
                <a:ext cx="10742495" cy="874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做的是离散的选择，这是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不可微分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的，为了结合梯度下降优化策略和模型参数，采用</a:t>
                </a:r>
                <a:r>
                  <a:rPr lang="en-US" altLang="zh-CN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Gumbel </a:t>
                </a:r>
                <a:r>
                  <a:rPr lang="en-US" altLang="zh-CN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Softmax</a:t>
                </a:r>
                <a:r>
                  <a:rPr lang="zh-CN" altLang="en-US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进行建模策略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p>
                    </m:sSubSup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B7F5E8D-AE23-5BF7-E033-AB8DE331B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2187237"/>
                <a:ext cx="10742495" cy="874407"/>
              </a:xfrm>
              <a:prstGeom prst="rect">
                <a:avLst/>
              </a:prstGeom>
              <a:blipFill>
                <a:blip r:embed="rId4"/>
                <a:stretch>
                  <a:fillRect l="-340" r="-454" b="-10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E3993-9F9A-A9C0-DB6B-EA876E21D8C0}"/>
                  </a:ext>
                </a:extLst>
              </p:cNvPr>
              <p:cNvSpPr txBox="1"/>
              <p:nvPr/>
            </p:nvSpPr>
            <p:spPr>
              <a:xfrm>
                <a:off x="349250" y="1088237"/>
                <a:ext cx="10897847" cy="879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由分布向量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∈ 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[0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1] </a:t>
                </a:r>
                <a:r>
                  <a:rPr lang="en-US" altLang="zh-CN" baseline="30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2k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参数化，形状为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[k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2]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表示层的数量，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[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]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每行指定加载第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层的参数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w</a:t>
                </a:r>
                <a:r>
                  <a:rPr lang="en-US" altLang="zh-CN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的局部和全局参数的概率，并满足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[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0]+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[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1]=1</a:t>
                </a:r>
                <a:r>
                  <a:rPr lang="zh-CN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3E3993-9F9A-A9C0-DB6B-EA876E21D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50" y="1088237"/>
                <a:ext cx="10897847" cy="879664"/>
              </a:xfrm>
              <a:prstGeom prst="rect">
                <a:avLst/>
              </a:prstGeom>
              <a:blipFill>
                <a:blip r:embed="rId5"/>
                <a:stretch>
                  <a:fillRect l="-336" r="-112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7EAA4846-7100-7CA2-CD6F-C50FC4D42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8" y="5113176"/>
            <a:ext cx="2199078" cy="34825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7C8961-A868-B015-23AE-856FCEED179D}"/>
              </a:ext>
            </a:extLst>
          </p:cNvPr>
          <p:cNvSpPr txBox="1"/>
          <p:nvPr/>
        </p:nvSpPr>
        <p:spPr>
          <a:xfrm>
            <a:off x="2911805" y="5121692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是一个参数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Gumbel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分布，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C004C48-EDC6-2CFE-9E0F-20371E80E13F}"/>
                  </a:ext>
                </a:extLst>
              </p:cNvPr>
              <p:cNvSpPr txBox="1"/>
              <p:nvPr/>
            </p:nvSpPr>
            <p:spPr>
              <a:xfrm>
                <a:off x="5592336" y="5091373"/>
                <a:ext cx="5060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C004C48-EDC6-2CFE-9E0F-20371E80E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336" y="5091373"/>
                <a:ext cx="50602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75A9739E-FE39-BBF6-4D77-7637E0793B61}"/>
              </a:ext>
            </a:extLst>
          </p:cNvPr>
          <p:cNvSpPr txBox="1"/>
          <p:nvPr/>
        </p:nvSpPr>
        <p:spPr>
          <a:xfrm>
            <a:off x="5933872" y="5091373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是联邦迭代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轮下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的温度参数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09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Gumbel-</a:t>
            </a:r>
            <a:r>
              <a:rPr lang="en-US" altLang="zh-CN" sz="2800" dirty="0" err="1">
                <a:sym typeface="+mn-lt"/>
              </a:rPr>
              <a:t>softmax</a:t>
            </a:r>
            <a:endParaRPr lang="en-US" altLang="zh-CN" sz="2800" dirty="0"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721E7B-E93F-C77E-AA71-F06A6DA4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8" y="1242834"/>
            <a:ext cx="9708721" cy="5639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B536BC-C83F-C4C2-4CE9-EFF650B4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8" y="1806763"/>
            <a:ext cx="9708721" cy="358171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0F7A5FE-48C0-5592-0355-DB57DB518354}"/>
              </a:ext>
            </a:extLst>
          </p:cNvPr>
          <p:cNvSpPr/>
          <p:nvPr/>
        </p:nvSpPr>
        <p:spPr>
          <a:xfrm>
            <a:off x="1668533" y="4358238"/>
            <a:ext cx="3950297" cy="232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7475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en-US" altLang="zh-CN" sz="2800" dirty="0">
                <a:sym typeface="+mn-lt"/>
              </a:rPr>
              <a:t>-Adaptive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C13B4E-46A2-F234-5DEE-D578A445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69" y="896522"/>
            <a:ext cx="9567806" cy="56905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CD8472-339E-D914-4061-429D5F020B02}"/>
              </a:ext>
            </a:extLst>
          </p:cNvPr>
          <p:cNvSpPr/>
          <p:nvPr/>
        </p:nvSpPr>
        <p:spPr>
          <a:xfrm>
            <a:off x="2216714" y="4231532"/>
            <a:ext cx="8039577" cy="975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B41B5F-F022-C38B-95F9-B11B7AC2AA6C}"/>
              </a:ext>
            </a:extLst>
          </p:cNvPr>
          <p:cNvSpPr/>
          <p:nvPr/>
        </p:nvSpPr>
        <p:spPr>
          <a:xfrm>
            <a:off x="7697859" y="4458488"/>
            <a:ext cx="2558433" cy="239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AA3F0A-6CBB-097E-7307-4BE0A5FB16F5}"/>
              </a:ext>
            </a:extLst>
          </p:cNvPr>
          <p:cNvSpPr/>
          <p:nvPr/>
        </p:nvSpPr>
        <p:spPr>
          <a:xfrm>
            <a:off x="7697858" y="4966985"/>
            <a:ext cx="2558433" cy="2396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42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657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Experiments——Classification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293CFCE-492D-0191-38D1-6BBA0F53C736}"/>
              </a:ext>
            </a:extLst>
          </p:cNvPr>
          <p:cNvSpPr txBox="1"/>
          <p:nvPr/>
        </p:nvSpPr>
        <p:spPr>
          <a:xfrm>
            <a:off x="349250" y="1142447"/>
            <a:ext cx="900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1C354C-3098-2DED-50DC-ABB10E73A636}"/>
              </a:ext>
            </a:extLst>
          </p:cNvPr>
          <p:cNvSpPr txBox="1"/>
          <p:nvPr/>
        </p:nvSpPr>
        <p:spPr>
          <a:xfrm>
            <a:off x="608556" y="1511779"/>
            <a:ext cx="1029109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Office Home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数据集，包含四个领域：艺术、剪贴画、产品和真实世界。所有域在办公室和家庭中共享相同的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个典型类别，每个域平均有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个图像。每个客户端使用一个域作为其私有数据，总共有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个客户端。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B47CDA4-4105-A6B2-2C06-B2D1BFA8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171016"/>
            <a:ext cx="9718153" cy="26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7" y="147222"/>
            <a:ext cx="7313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Experiments——Classification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8146C3-DA26-31C7-F594-6698983E4F2D}"/>
              </a:ext>
            </a:extLst>
          </p:cNvPr>
          <p:cNvSpPr txBox="1"/>
          <p:nvPr/>
        </p:nvSpPr>
        <p:spPr>
          <a:xfrm>
            <a:off x="360963" y="995071"/>
            <a:ext cx="11470073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自适应学习的粒度： 阶段（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、块（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）和层（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）级别。例如，对于阶段（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）级自适应，选择空间的复杂度为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，这决定了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[w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stage1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en-US" altLang="zh-CN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fc]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中的每个组是全局选择还是局部选择。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2D641A-A82F-3B34-5D54-88D802465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7" r="261"/>
          <a:stretch/>
        </p:blipFill>
        <p:spPr>
          <a:xfrm>
            <a:off x="2992588" y="2120505"/>
            <a:ext cx="6206822" cy="45091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7D1B43-37D8-DFC5-98B6-76B794C58254}"/>
              </a:ext>
            </a:extLst>
          </p:cNvPr>
          <p:cNvSpPr/>
          <p:nvPr/>
        </p:nvSpPr>
        <p:spPr>
          <a:xfrm>
            <a:off x="8333174" y="5755277"/>
            <a:ext cx="659771" cy="746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7D9DFE-831C-2E32-3B22-40AE13A3952D}"/>
              </a:ext>
            </a:extLst>
          </p:cNvPr>
          <p:cNvSpPr/>
          <p:nvPr/>
        </p:nvSpPr>
        <p:spPr>
          <a:xfrm>
            <a:off x="8333173" y="3865217"/>
            <a:ext cx="659771" cy="227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04ADCA-A8BE-E684-575A-E07DA6EDB916}"/>
              </a:ext>
            </a:extLst>
          </p:cNvPr>
          <p:cNvSpPr/>
          <p:nvPr/>
        </p:nvSpPr>
        <p:spPr>
          <a:xfrm>
            <a:off x="4739687" y="4818505"/>
            <a:ext cx="659771" cy="2275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F1831C9-7F4B-2D91-43FB-02189BD30B6F}"/>
              </a:ext>
            </a:extLst>
          </p:cNvPr>
          <p:cNvSpPr txBox="1"/>
          <p:nvPr/>
        </p:nvSpPr>
        <p:spPr>
          <a:xfrm>
            <a:off x="2992588" y="6598364"/>
            <a:ext cx="27432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zh-CN" altLang="en-US" sz="1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用红色和橙色强调每个域的最佳两个结果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680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8"/>
          <p:cNvSpPr txBox="1"/>
          <p:nvPr/>
        </p:nvSpPr>
        <p:spPr>
          <a:xfrm>
            <a:off x="882649" y="135230"/>
            <a:ext cx="401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46087" y="1708169"/>
            <a:ext cx="3807690" cy="780003"/>
            <a:chOff x="1893837" y="1978970"/>
            <a:chExt cx="3807690" cy="780003"/>
          </a:xfrm>
        </p:grpSpPr>
        <p:sp>
          <p:nvSpPr>
            <p:cNvPr id="18" name="文本框 17"/>
            <p:cNvSpPr txBox="1"/>
            <p:nvPr/>
          </p:nvSpPr>
          <p:spPr>
            <a:xfrm>
              <a:off x="2599854" y="2505057"/>
              <a:ext cx="2813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One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893837" y="2062402"/>
              <a:ext cx="618022" cy="629497"/>
              <a:chOff x="1893837" y="2062402"/>
              <a:chExt cx="618022" cy="629497"/>
            </a:xfrm>
          </p:grpSpPr>
          <p:sp>
            <p:nvSpPr>
              <p:cNvPr id="23" name="圆角矩形 62"/>
              <p:cNvSpPr/>
              <p:nvPr/>
            </p:nvSpPr>
            <p:spPr>
              <a:xfrm>
                <a:off x="1955241" y="2135281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75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圆角矩形 20"/>
              <p:cNvSpPr/>
              <p:nvPr/>
            </p:nvSpPr>
            <p:spPr>
              <a:xfrm>
                <a:off x="1893837" y="2062402"/>
                <a:ext cx="556618" cy="556618"/>
              </a:xfrm>
              <a:prstGeom prst="roundRect">
                <a:avLst>
                  <a:gd name="adj" fmla="val 1641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911564" y="210435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2529586" y="1978970"/>
              <a:ext cx="31719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背景知识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763814" y="3233415"/>
            <a:ext cx="3519329" cy="790666"/>
            <a:chOff x="1893837" y="1968307"/>
            <a:chExt cx="3519329" cy="790666"/>
          </a:xfrm>
        </p:grpSpPr>
        <p:sp>
          <p:nvSpPr>
            <p:cNvPr id="77" name="文本框 76"/>
            <p:cNvSpPr txBox="1"/>
            <p:nvPr/>
          </p:nvSpPr>
          <p:spPr>
            <a:xfrm>
              <a:off x="2599854" y="2505057"/>
              <a:ext cx="2813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Two</a:t>
              </a: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1893837" y="2062402"/>
              <a:ext cx="618022" cy="629497"/>
              <a:chOff x="1893837" y="2062402"/>
              <a:chExt cx="618022" cy="629497"/>
            </a:xfrm>
          </p:grpSpPr>
          <p:sp>
            <p:nvSpPr>
              <p:cNvPr id="81" name="圆角矩形 62"/>
              <p:cNvSpPr/>
              <p:nvPr/>
            </p:nvSpPr>
            <p:spPr>
              <a:xfrm>
                <a:off x="1955241" y="2135281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75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圆角矩形 20"/>
              <p:cNvSpPr/>
              <p:nvPr/>
            </p:nvSpPr>
            <p:spPr>
              <a:xfrm>
                <a:off x="1893837" y="2062402"/>
                <a:ext cx="556618" cy="556618"/>
              </a:xfrm>
              <a:prstGeom prst="roundRect">
                <a:avLst>
                  <a:gd name="adj" fmla="val 1641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911564" y="210435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2573263" y="1968307"/>
              <a:ext cx="23212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文献分享</a:t>
              </a: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777398" y="4866034"/>
            <a:ext cx="3519329" cy="796446"/>
            <a:chOff x="1893837" y="1962527"/>
            <a:chExt cx="3519329" cy="796446"/>
          </a:xfrm>
        </p:grpSpPr>
        <p:sp>
          <p:nvSpPr>
            <p:cNvPr id="85" name="文本框 84"/>
            <p:cNvSpPr txBox="1"/>
            <p:nvPr/>
          </p:nvSpPr>
          <p:spPr>
            <a:xfrm>
              <a:off x="2599854" y="2505057"/>
              <a:ext cx="28133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105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Three</a:t>
              </a: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893837" y="2062402"/>
              <a:ext cx="618022" cy="629497"/>
              <a:chOff x="1893837" y="2062402"/>
              <a:chExt cx="618022" cy="629497"/>
            </a:xfrm>
          </p:grpSpPr>
          <p:sp>
            <p:nvSpPr>
              <p:cNvPr id="89" name="圆角矩形 62"/>
              <p:cNvSpPr/>
              <p:nvPr/>
            </p:nvSpPr>
            <p:spPr>
              <a:xfrm>
                <a:off x="1955241" y="2135281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tint val="66000"/>
                      <a:satMod val="160000"/>
                    </a:schemeClr>
                  </a:gs>
                  <a:gs pos="50000">
                    <a:schemeClr val="accent1">
                      <a:lumMod val="75000"/>
                      <a:tint val="44500"/>
                      <a:satMod val="16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0" name="圆角矩形 20"/>
              <p:cNvSpPr/>
              <p:nvPr/>
            </p:nvSpPr>
            <p:spPr>
              <a:xfrm>
                <a:off x="1893837" y="2062402"/>
                <a:ext cx="556618" cy="556618"/>
              </a:xfrm>
              <a:prstGeom prst="roundRect">
                <a:avLst>
                  <a:gd name="adj" fmla="val 16419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911564" y="2104359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2568543" y="1962527"/>
              <a:ext cx="26160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想法与讨论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Experiments——Detection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26AC5F-FF82-3C44-247A-4CAF7CBAD4D3}"/>
              </a:ext>
            </a:extLst>
          </p:cNvPr>
          <p:cNvSpPr txBox="1"/>
          <p:nvPr/>
        </p:nvSpPr>
        <p:spPr>
          <a:xfrm>
            <a:off x="533400" y="817183"/>
            <a:ext cx="997822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990525-69F2-B4C1-7F68-DE58B3E30732}"/>
              </a:ext>
            </a:extLst>
          </p:cNvPr>
          <p:cNvSpPr txBox="1"/>
          <p:nvPr/>
        </p:nvSpPr>
        <p:spPr>
          <a:xfrm>
            <a:off x="838199" y="1276091"/>
            <a:ext cx="9813587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检测：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UODB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数据集，由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个不同域、类别和数据大小的检测任务组成。训练图像的数量有很大差异，从最小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0.5K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到最大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35K,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SE-ResNet-50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用作检测主干网络。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C6A18E-EA4D-1F9B-61FC-2B4CFCB6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09" y="3070664"/>
            <a:ext cx="10394581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Experiments——Detection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4F20FD-1C26-18BA-4697-2623A3787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5" y="1606349"/>
            <a:ext cx="10265030" cy="43209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E1806F-FB69-2045-C86A-253A91B6D69C}"/>
              </a:ext>
            </a:extLst>
          </p:cNvPr>
          <p:cNvSpPr txBox="1"/>
          <p:nvPr/>
        </p:nvSpPr>
        <p:spPr>
          <a:xfrm>
            <a:off x="533400" y="1059259"/>
            <a:ext cx="10036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120CAF-542F-F7C5-1AF1-FC7519F38AD6}"/>
              </a:ext>
            </a:extLst>
          </p:cNvPr>
          <p:cNvSpPr txBox="1"/>
          <p:nvPr/>
        </p:nvSpPr>
        <p:spPr>
          <a:xfrm>
            <a:off x="892567" y="6003307"/>
            <a:ext cx="9676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注：用蓝色突出显示具有较大分布偏差的域，红色和橙色强调每个域的最佳两个结果</a:t>
            </a:r>
            <a:endParaRPr lang="zh-CN" altLang="en-US" sz="12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786E7BA-8998-CF9F-CE71-D424F6753152}"/>
              </a:ext>
            </a:extLst>
          </p:cNvPr>
          <p:cNvSpPr/>
          <p:nvPr/>
        </p:nvSpPr>
        <p:spPr>
          <a:xfrm>
            <a:off x="1074730" y="4077826"/>
            <a:ext cx="1504509" cy="5193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D32FE3-80B1-DBC1-3499-E2390E15FED0}"/>
              </a:ext>
            </a:extLst>
          </p:cNvPr>
          <p:cNvSpPr/>
          <p:nvPr/>
        </p:nvSpPr>
        <p:spPr>
          <a:xfrm>
            <a:off x="10476261" y="4085184"/>
            <a:ext cx="641010" cy="512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14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>
                <a:sym typeface="+mn-lt"/>
              </a:rPr>
              <a:t>Strategy Analysis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0E83D8-3BDA-5E2A-2B6A-5D33B9D9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1958"/>
            <a:ext cx="12192000" cy="24556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4D944D-4310-B20A-DE84-CFDB06E31514}"/>
              </a:ext>
            </a:extLst>
          </p:cNvPr>
          <p:cNvSpPr txBox="1"/>
          <p:nvPr/>
        </p:nvSpPr>
        <p:spPr>
          <a:xfrm>
            <a:off x="424218" y="995071"/>
            <a:ext cx="9721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策略随着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训练进行可视化（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轴表示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ederated iteration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轴表示加载全局模型概率）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25A040-D6AD-2AF9-0BDD-365196B2419E}"/>
              </a:ext>
            </a:extLst>
          </p:cNvPr>
          <p:cNvSpPr txBox="1"/>
          <p:nvPr/>
        </p:nvSpPr>
        <p:spPr>
          <a:xfrm>
            <a:off x="424218" y="4165405"/>
            <a:ext cx="11767782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四个域都有一个明显的趋势，即与高级知识相比，共享低级知识的可能性更大，这与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PartialFed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-Fix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策略中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bottom-up(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自下而上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得出的结论一致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1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Clipart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域与其他域不同，可能是由于其独特的图像风格，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Clipart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域是抽象画。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层除了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域之外，所有域都倾向于在训练开始后使用私有参数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与在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PartialFed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-Fix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策略中的发现一致。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数据的客户端模型在开始时比其他领域学习得慢，这可能是因为它偏离了预训练的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模型。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31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1891262" y="2875002"/>
            <a:ext cx="882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请各位老师和同学提问！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5BABD67-CD14-9D24-CB17-3586B1F6E6D8}"/>
              </a:ext>
            </a:extLst>
          </p:cNvPr>
          <p:cNvSpPr txBox="1"/>
          <p:nvPr/>
        </p:nvSpPr>
        <p:spPr>
          <a:xfrm>
            <a:off x="242245" y="906091"/>
            <a:ext cx="6147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联邦学习核心思路</a:t>
            </a:r>
            <a:endParaRPr lang="en-US" altLang="zh-CN" sz="28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401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800" dirty="0">
                <a:sym typeface="+mn-lt"/>
              </a:rPr>
              <a:t>背景知识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E5FA2D-F10B-75EC-678E-15B315182275}"/>
              </a:ext>
            </a:extLst>
          </p:cNvPr>
          <p:cNvSpPr txBox="1"/>
          <p:nvPr/>
        </p:nvSpPr>
        <p:spPr>
          <a:xfrm>
            <a:off x="533400" y="1764878"/>
            <a:ext cx="3776629" cy="4426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聚合服务器会把一个初始的模型</a:t>
            </a:r>
            <a:r>
              <a:rPr lang="zh-CN" altLang="en-US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下发</a:t>
            </a: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给参</a:t>
            </a:r>
            <a:r>
              <a:rPr lang="zh-CN" altLang="en-US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与</a:t>
            </a: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联邦训练的用户</a:t>
            </a:r>
            <a:endParaRPr lang="en-US" altLang="zh-CN" sz="19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用户使用自己本地的数据进行训练模型</a:t>
            </a:r>
            <a:endParaRPr lang="en-US" altLang="zh-CN" sz="1900" kern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将训练之后的模型参数回传给服务器</a:t>
            </a:r>
            <a:r>
              <a:rPr lang="zh-CN" altLang="en-US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采用一些方法（如</a:t>
            </a:r>
            <a:r>
              <a:rPr lang="en-US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900" kern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FedAvg</a:t>
            </a:r>
            <a:r>
              <a:rPr lang="en-US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算法）进行</a:t>
            </a:r>
            <a:r>
              <a:rPr lang="zh-CN" altLang="en-US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聚</a:t>
            </a:r>
            <a:r>
              <a:rPr lang="zh-CN" altLang="zh-CN" sz="1900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合，得到的全局模型下发给参与训练的用户</a:t>
            </a:r>
            <a:r>
              <a:rPr lang="zh-CN" altLang="en-US" sz="1900" kern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19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重复上述步骤直到模型收敛。</a:t>
            </a:r>
            <a:endParaRPr lang="en-US" altLang="zh-CN" sz="19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C1D2847-BC52-82C9-6584-C4784CE2A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031" y="1945850"/>
            <a:ext cx="7193685" cy="3923331"/>
          </a:xfrm>
          <a:prstGeom prst="rect">
            <a:avLst/>
          </a:prstGeom>
          <a:noFill/>
          <a:ln>
            <a:noFill/>
          </a:ln>
          <a:effectLst>
            <a:outerShdw blurRad="368300" dist="50800" dir="5400000" algn="ctr" rotWithShape="0">
              <a:srgbClr val="000000">
                <a:alpha val="97000"/>
              </a:srgbClr>
            </a:outerShdw>
            <a:reflection stA="99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46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5BABD67-CD14-9D24-CB17-3586B1F6E6D8}"/>
              </a:ext>
            </a:extLst>
          </p:cNvPr>
          <p:cNvSpPr txBox="1"/>
          <p:nvPr/>
        </p:nvSpPr>
        <p:spPr>
          <a:xfrm>
            <a:off x="242245" y="906091"/>
            <a:ext cx="6147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联邦学习挑战</a:t>
            </a:r>
            <a:endParaRPr lang="en-US" altLang="zh-CN" sz="28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401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800" dirty="0">
                <a:sym typeface="+mn-lt"/>
              </a:rPr>
              <a:t>背景知识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EF5B26-701A-A7D4-6FCD-EF0845DA119D}"/>
              </a:ext>
            </a:extLst>
          </p:cNvPr>
          <p:cNvSpPr txBox="1"/>
          <p:nvPr/>
        </p:nvSpPr>
        <p:spPr>
          <a:xfrm>
            <a:off x="632297" y="1671483"/>
            <a:ext cx="1089498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联邦学习的成功依赖于一个重要的假设：每个数据中心的数据是</a:t>
            </a:r>
            <a:r>
              <a:rPr lang="zh-CN" altLang="en-US" sz="20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独立同分布（</a:t>
            </a:r>
            <a:r>
              <a:rPr lang="en-US" altLang="zh-CN" sz="20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IID</a:t>
            </a:r>
            <a:r>
              <a:rPr lang="zh-CN" altLang="en-US" sz="2000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，但实际场景中，数据通常以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Non-IID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Independently Identically Distribution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形式呈现的，包括如下形式：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ADB170-C9BC-8244-8745-76AB4B50E11F}"/>
              </a:ext>
            </a:extLst>
          </p:cNvPr>
          <p:cNvSpPr txBox="1"/>
          <p:nvPr/>
        </p:nvSpPr>
        <p:spPr>
          <a:xfrm>
            <a:off x="963038" y="2740599"/>
            <a:ext cx="10390762" cy="2761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特征分布不同：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是一些楷体的手写汉字图像，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是一些草书汉字图像。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标签分布不同：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客户端数据集仅有数字 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的手写数字图像，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客户端数据集仅有数字 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的手写数据图像。</a:t>
            </a:r>
            <a:endParaRPr lang="en-US" altLang="zh-CN" sz="20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概念转移：客户端之间对于相同的特征使用不同的标签进行标记，为同一个表情数据集标注标签时，由于人在认知上的不同，对面部表情的理解存在差异，标签会不同。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A7E1A9-E406-EB4E-83B6-B3FE505A529D}"/>
              </a:ext>
            </a:extLst>
          </p:cNvPr>
          <p:cNvSpPr txBox="1"/>
          <p:nvPr/>
        </p:nvSpPr>
        <p:spPr>
          <a:xfrm>
            <a:off x="632297" y="6033184"/>
            <a:ext cx="11411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 </a:t>
            </a:r>
            <a:r>
              <a:rPr lang="en-US" altLang="zh-CN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Kairouz</a:t>
            </a:r>
            <a:r>
              <a:rPr lang="en-US" altLang="zh-CN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P, McMahan H B, Avent B, et al. Advances and open problems in federated learning[J]. Foundations and  Trends in Machine Learning, 2021, 14(1–2): 1-210.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6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401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800" dirty="0">
                <a:sym typeface="+mn-lt"/>
              </a:rPr>
              <a:t>背景知识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F57E9F-EC46-4109-D229-48E4365B03BE}"/>
              </a:ext>
            </a:extLst>
          </p:cNvPr>
          <p:cNvSpPr txBox="1"/>
          <p:nvPr/>
        </p:nvSpPr>
        <p:spPr>
          <a:xfrm>
            <a:off x="717550" y="1680934"/>
            <a:ext cx="10636250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实验表明联邦学习模型在</a:t>
            </a:r>
            <a:r>
              <a:rPr lang="en-US" altLang="zh-CN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Non-IID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的数据上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收敛性差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另外，模型对于本地任务或者数据集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缺乏个性化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，全局模型无法很好的泛化。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84B246-A282-A224-358A-F8E76437863B}"/>
              </a:ext>
            </a:extLst>
          </p:cNvPr>
          <p:cNvSpPr txBox="1"/>
          <p:nvPr/>
        </p:nvSpPr>
        <p:spPr>
          <a:xfrm>
            <a:off x="242245" y="906091"/>
            <a:ext cx="6147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联邦学习挑战</a:t>
            </a:r>
            <a:endParaRPr lang="en-US" altLang="zh-CN" sz="2800" b="1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56EFCC-E68A-8222-2B23-6E14CF513FB8}"/>
              </a:ext>
            </a:extLst>
          </p:cNvPr>
          <p:cNvSpPr txBox="1"/>
          <p:nvPr/>
        </p:nvSpPr>
        <p:spPr>
          <a:xfrm>
            <a:off x="794639" y="4210804"/>
            <a:ext cx="10602722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Personalization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是联邦学习近年来重要的研究方向之一！</a:t>
            </a:r>
            <a:endParaRPr lang="en-US" altLang="zh-CN" sz="2400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7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4015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800" dirty="0">
                <a:sym typeface="+mn-lt"/>
              </a:rPr>
              <a:t>文献分享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05EA65-BE07-E895-E4FF-832026A75F46}"/>
              </a:ext>
            </a:extLst>
          </p:cNvPr>
          <p:cNvSpPr txBox="1"/>
          <p:nvPr/>
        </p:nvSpPr>
        <p:spPr>
          <a:xfrm>
            <a:off x="349250" y="1599653"/>
            <a:ext cx="11159247" cy="182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Sun B, </a:t>
            </a:r>
            <a:r>
              <a:rPr lang="en-US" altLang="zh-CN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Huo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H, Yang Y, et al. </a:t>
            </a:r>
            <a:r>
              <a:rPr lang="en-US" altLang="zh-CN" sz="32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Partialfed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Cross-domain personalized federated learning via partial initialization[J]. Advances in Neural Information Processing Systems, 2021.</a:t>
            </a:r>
          </a:p>
          <a:p>
            <a:pPr algn="just">
              <a:lnSpc>
                <a:spcPts val="1700"/>
              </a:lnSpc>
            </a:pPr>
            <a:endParaRPr lang="en-US" altLang="zh-CN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zh-CN" altLang="en-US" sz="2800" dirty="0">
                <a:sym typeface="+mn-lt"/>
              </a:rPr>
              <a:t>总体架构</a:t>
            </a:r>
            <a:endParaRPr lang="en-US" altLang="zh-CN" sz="2800" dirty="0"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87998F-4721-B5D9-A268-0D0DA906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682"/>
            <a:ext cx="12192000" cy="49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zh-CN" altLang="en-US" sz="2800" dirty="0">
                <a:sym typeface="+mn-lt"/>
              </a:rPr>
              <a:t>伪代码</a:t>
            </a:r>
            <a:endParaRPr lang="en-US" altLang="zh-CN" sz="2800" dirty="0"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E3245E-38CD-A8EF-AE2E-14C0D125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63" y="1232658"/>
            <a:ext cx="6873167" cy="48991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399968-2806-549A-861F-1514150B095A}"/>
              </a:ext>
            </a:extLst>
          </p:cNvPr>
          <p:cNvSpPr txBox="1"/>
          <p:nvPr/>
        </p:nvSpPr>
        <p:spPr>
          <a:xfrm>
            <a:off x="266611" y="1047992"/>
            <a:ext cx="615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改变参数初始化过程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5352B24-D789-975A-D4F7-7A4DC34B9E4B}"/>
                  </a:ext>
                </a:extLst>
              </p:cNvPr>
              <p:cNvSpPr txBox="1"/>
              <p:nvPr/>
            </p:nvSpPr>
            <p:spPr>
              <a:xfrm>
                <a:off x="533399" y="1952153"/>
                <a:ext cx="3533633" cy="2953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客户端不完全利用平均全局参数进行初始化，</a:t>
                </a: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只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选择其中的一部分，并从以前的本地模型中加载其余参数。</a:t>
                </a:r>
                <a:endPara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选择过程由</a:t>
                </a:r>
                <a:r>
                  <a:rPr lang="zh-CN" altLang="zh-CN" sz="1800" kern="100" dirty="0"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加载策略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p>
                    </m:sSubSup>
                  </m:oMath>
                </a14:m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决定，该策略可能因客户端而异，也可能因时间而异。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5352B24-D789-975A-D4F7-7A4DC34B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952153"/>
                <a:ext cx="3533633" cy="2953694"/>
              </a:xfrm>
              <a:prstGeom prst="rect">
                <a:avLst/>
              </a:prstGeom>
              <a:blipFill>
                <a:blip r:embed="rId4"/>
                <a:stretch>
                  <a:fillRect l="-1034" r="-1379" b="-2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4C5C79D1-C720-E0DE-1459-CD34A91022B4}"/>
              </a:ext>
            </a:extLst>
          </p:cNvPr>
          <p:cNvSpPr/>
          <p:nvPr/>
        </p:nvSpPr>
        <p:spPr>
          <a:xfrm>
            <a:off x="5534167" y="2381534"/>
            <a:ext cx="5819633" cy="532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8D07076-5D34-E769-AD42-444BA0D13369}"/>
              </a:ext>
            </a:extLst>
          </p:cNvPr>
          <p:cNvSpPr/>
          <p:nvPr/>
        </p:nvSpPr>
        <p:spPr>
          <a:xfrm>
            <a:off x="4669808" y="4555128"/>
            <a:ext cx="6806822" cy="1484006"/>
          </a:xfrm>
          <a:prstGeom prst="rect">
            <a:avLst/>
          </a:prstGeom>
          <a:noFill/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B55077-6DEA-09A9-33CC-CD5F5DE3B0A5}"/>
              </a:ext>
            </a:extLst>
          </p:cNvPr>
          <p:cNvSpPr/>
          <p:nvPr/>
        </p:nvSpPr>
        <p:spPr>
          <a:xfrm>
            <a:off x="4669809" y="1556887"/>
            <a:ext cx="6806822" cy="28714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6F20FE-8A08-8C94-A110-FFCC435CD47A}"/>
              </a:ext>
            </a:extLst>
          </p:cNvPr>
          <p:cNvSpPr/>
          <p:nvPr/>
        </p:nvSpPr>
        <p:spPr>
          <a:xfrm>
            <a:off x="5124133" y="1934974"/>
            <a:ext cx="1813115" cy="204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4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1" y="1"/>
            <a:ext cx="12192001" cy="749300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8"/>
          <p:cNvSpPr txBox="1"/>
          <p:nvPr/>
        </p:nvSpPr>
        <p:spPr>
          <a:xfrm>
            <a:off x="751078" y="147222"/>
            <a:ext cx="5182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800" dirty="0" err="1">
                <a:sym typeface="+mn-lt"/>
              </a:rPr>
              <a:t>PartialFed</a:t>
            </a:r>
            <a:r>
              <a:rPr lang="zh-CN" altLang="en-US" sz="2800" dirty="0">
                <a:sym typeface="+mn-lt"/>
              </a:rPr>
              <a:t>两种方法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730CEE-B36B-7459-43C9-CDB52FEAD9E3}"/>
                  </a:ext>
                </a:extLst>
              </p:cNvPr>
              <p:cNvSpPr txBox="1"/>
              <p:nvPr/>
            </p:nvSpPr>
            <p:spPr>
              <a:xfrm>
                <a:off x="2156736" y="4235448"/>
                <a:ext cx="3354011" cy="2120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b="0" i="0" dirty="0"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固定的</a:t>
                </a:r>
                <a:r>
                  <a:rPr lang="zh-CN" altLang="zh-CN" kern="100" dirty="0"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加载策略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1212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，根据深度网络不同的功能部分如特征提取器、分类器等转化为相应的加载策略。</a:t>
                </a:r>
              </a:p>
              <a:p>
                <a:pPr algn="just">
                  <a:lnSpc>
                    <a:spcPct val="150000"/>
                  </a:lnSpc>
                </a:pPr>
                <a:endParaRPr lang="en-US" altLang="zh-CN" dirty="0">
                  <a:solidFill>
                    <a:srgbClr val="12121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730CEE-B36B-7459-43C9-CDB52FEAD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736" y="4235448"/>
                <a:ext cx="3354011" cy="2120902"/>
              </a:xfrm>
              <a:prstGeom prst="rect">
                <a:avLst/>
              </a:prstGeom>
              <a:blipFill>
                <a:blip r:embed="rId3"/>
                <a:stretch>
                  <a:fillRect l="-1636" r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3">
            <a:extLst>
              <a:ext uri="{FF2B5EF4-FFF2-40B4-BE49-F238E27FC236}">
                <a16:creationId xmlns:a16="http://schemas.microsoft.com/office/drawing/2014/main" id="{DE8B6A4C-B9BA-BA53-295C-81D32CD0C8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06471" y="2103803"/>
            <a:ext cx="1618862" cy="1539125"/>
          </a:xfrm>
          <a:prstGeom prst="roundRect">
            <a:avLst>
              <a:gd name="adj" fmla="val 11921"/>
            </a:avLst>
          </a:prstGeom>
          <a:solidFill>
            <a:srgbClr val="22477D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PartialFed</a:t>
            </a:r>
            <a:r>
              <a:rPr lang="en-US" altLang="zh-CN" sz="2000" b="1" dirty="0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Adaptive</a:t>
            </a:r>
            <a:endParaRPr lang="zh-CN" altLang="zh-CN" sz="20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3">
            <a:extLst>
              <a:ext uri="{FF2B5EF4-FFF2-40B4-BE49-F238E27FC236}">
                <a16:creationId xmlns:a16="http://schemas.microsoft.com/office/drawing/2014/main" id="{E00BCFA8-1694-C2CF-3734-C709490DDA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24311" y="2103803"/>
            <a:ext cx="1618862" cy="1539125"/>
          </a:xfrm>
          <a:prstGeom prst="roundRect">
            <a:avLst>
              <a:gd name="adj" fmla="val 11921"/>
            </a:avLst>
          </a:prstGeom>
          <a:solidFill>
            <a:srgbClr val="22477D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err="1">
                <a:solidFill>
                  <a:sysClr val="window" lastClr="FFFFFF">
                    <a:lumMod val="9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PartialFedFix</a:t>
            </a:r>
            <a:endParaRPr lang="zh-CN" altLang="zh-CN" sz="2000" b="1" dirty="0">
              <a:solidFill>
                <a:sysClr val="window" lastClr="FFFFFF">
                  <a:lumMod val="9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0F0C76-AD16-CF85-A758-3A03775FEF5F}"/>
                  </a:ext>
                </a:extLst>
              </p:cNvPr>
              <p:cNvSpPr txBox="1"/>
              <p:nvPr/>
            </p:nvSpPr>
            <p:spPr>
              <a:xfrm>
                <a:off x="6934253" y="4220513"/>
                <a:ext cx="3354010" cy="1705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>
                    <a:solidFill>
                      <a:srgbClr val="12121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 algn="just">
                  <a:buNone/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可学习的加载策略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通过数据驱动的方法学习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CN" alt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，自适应地选择在给定特定客户端的情况下全局加载哪些参数。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0F0C76-AD16-CF85-A758-3A03775F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53" y="4220513"/>
                <a:ext cx="3354010" cy="1705403"/>
              </a:xfrm>
              <a:prstGeom prst="rect">
                <a:avLst/>
              </a:prstGeom>
              <a:blipFill>
                <a:blip r:embed="rId4"/>
                <a:stretch>
                  <a:fillRect l="-1636" r="-1455" b="-4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2">
            <a:extLst>
              <a:ext uri="{FF2B5EF4-FFF2-40B4-BE49-F238E27FC236}">
                <a16:creationId xmlns:a16="http://schemas.microsoft.com/office/drawing/2014/main" id="{4974A358-4DC8-7B56-7A38-82FE2054C32F}"/>
              </a:ext>
            </a:extLst>
          </p:cNvPr>
          <p:cNvSpPr/>
          <p:nvPr/>
        </p:nvSpPr>
        <p:spPr>
          <a:xfrm>
            <a:off x="5315391" y="2471192"/>
            <a:ext cx="1618862" cy="804346"/>
          </a:xfrm>
          <a:prstGeom prst="rightArrow">
            <a:avLst/>
          </a:prstGeom>
          <a:solidFill>
            <a:srgbClr val="22477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11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DlkNTQ1NzY3ZjcyMmU3OGZhOTViZTZlZTJhMjY5Mj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40000"/>
            <a:lumOff val="60000"/>
          </a:schemeClr>
        </a:solidFill>
        <a:ln w="38100"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27666</TotalTime>
  <Words>1315</Words>
  <Application>Microsoft Office PowerPoint</Application>
  <PresentationFormat>宽屏</PresentationFormat>
  <Paragraphs>118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 Light</vt:lpstr>
      <vt:lpstr>Calibri</vt:lpstr>
      <vt:lpstr>微软雅黑</vt:lpstr>
      <vt:lpstr>Times New Roman</vt:lpstr>
      <vt:lpstr>Wingdings</vt:lpstr>
      <vt:lpstr>等线</vt:lpstr>
      <vt:lpstr>Cambria Math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Zhouxy</cp:lastModifiedBy>
  <cp:revision>1425</cp:revision>
  <dcterms:created xsi:type="dcterms:W3CDTF">2018-03-23T13:55:00Z</dcterms:created>
  <dcterms:modified xsi:type="dcterms:W3CDTF">2022-11-13T09:51:06Z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354A8192390E4F889E2C5F77BE52E7A0</vt:lpwstr>
  </property>
</Properties>
</file>